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24" Type="http://schemas.openxmlformats.org/officeDocument/2006/relationships/font" Target="fonts/Comfortaa-bold.fntdata"/><Relationship Id="rId12" Type="http://schemas.openxmlformats.org/officeDocument/2006/relationships/slide" Target="slides/slide7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c8759183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c8759183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Učitel v roli - příklad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c8759183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c8759183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kartičky:i/y, u/ú/ů nebo různé barvičky (semafor)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c882815c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c882815c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c8759183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c8759183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c882815c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c882815c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Příklad: znovu si pravidlo připomeneš, když si nejsi jistý na tom, co víš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c882815c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c882815c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Povídání - pokud chcete, můžete si zkusit projít všechny 4 kroky společně s námi, abyste si vyzkoušeli, jaké to pro děti je. Všechny body se nemusí objevit u každého tématu.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c875918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c875918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Žáci pracují ve skupinách. Tato slova dostanou žáci napsaná na jednotlivých kartičkách, aby se jim s nimi dobře manipulovalo.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c875918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c875918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Diskuze - Roztřídila to nějaká skupina jinak? Nekomentovat jednotlivá řešení. Pokud by někdo chtěl sdílet svoji větu, napište ji do chatu.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c8759183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c8759183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omfortaa"/>
              <a:buChar char="●"/>
            </a:pPr>
            <a:r>
              <a:rPr lang="cs" sz="1800">
                <a:solidFill>
                  <a:srgbClr val="233A44"/>
                </a:solidFill>
                <a:latin typeface="Comfortaa"/>
                <a:ea typeface="Comfortaa"/>
                <a:cs typeface="Comfortaa"/>
                <a:sym typeface="Comfortaa"/>
              </a:rPr>
              <a:t>Pojďme společně zformulovat pravidlo pro psaní je/ě.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c8759183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c8759183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Žákům slova rozmístíme po třídě či chodbě a necháme je pracovat ve dvojicích. Správné řešení ověří samokontrolou.</a:t>
            </a:r>
            <a:br>
              <a:rPr lang="cs"/>
            </a:br>
            <a:r>
              <a:rPr lang="cs"/>
              <a:t>OBĚŤ X OBJETÍ → POZDĚJI</a:t>
            </a:r>
            <a:br>
              <a:rPr lang="cs"/>
            </a:br>
            <a:r>
              <a:rPr lang="cs"/>
              <a:t>S žáky na konci hodiny shrneme pravidla pro psaní je/ě a zeptáme se jich, jak se jim dařilo aplikovat vytvořené pravidlo.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c8759183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ac8759183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odrážka: příklad vzorů, že je nutné vidět první a druhý pád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c8759183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c8759183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Doporučujeme se před tvorbou materiálů zamyslet nad tím, zda lze dané učivo nechat žáky vyvodit. Zda je to něco, s čím se budou setkávat v každodenním životě.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vacicezlavice.cz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11708" y="211362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Vyvozování nového učiva aneb </a:t>
            </a:r>
            <a:br>
              <a:rPr lang="cs"/>
            </a:br>
            <a:r>
              <a:rPr lang="cs"/>
              <a:t>Ať si na to přijdou sami!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425" y="278625"/>
            <a:ext cx="2164875" cy="22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819150" y="588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Zásobník úvodních aktivit</a:t>
            </a:r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486500" y="1314525"/>
            <a:ext cx="69303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třídění kartiček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přiřazování k obrázkům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běhačka se zapamatováním slov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židličkovaná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pošli to dál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hledání společných/odlišných vlastností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vzbuzení zájmu, např. příběhem, gradovanou slovní úlohou, výzva k odhalení triku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učitel v roli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b="-4449" l="4040" r="-4040" t="4450"/>
          <a:stretch/>
        </p:blipFill>
        <p:spPr>
          <a:xfrm>
            <a:off x="7416804" y="311250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Zásobník ověřovacích aktivit</a:t>
            </a:r>
            <a:endParaRPr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819150" y="1722475"/>
            <a:ext cx="7505700" cy="26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hra s tělem, např. dřep a výskok, tvrdé a měkké i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ukazování kartiček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mazací tabulka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kartičky po třídě se samokontrolou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pohyb po třídě: nalevo, napravo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pracovní list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psaný text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b="-4449" l="4040" r="-4040" t="4450"/>
          <a:stretch/>
        </p:blipFill>
        <p:spPr>
          <a:xfrm>
            <a:off x="7058554" y="311250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396925" y="485925"/>
            <a:ext cx="68475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Comfortaa"/>
                <a:ea typeface="Comfortaa"/>
                <a:cs typeface="Comfortaa"/>
                <a:sym typeface="Comfortaa"/>
              </a:rPr>
              <a:t>Zaujalo Vás toto téma a chcete to zkusit?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613750" y="1440525"/>
            <a:ext cx="7250400" cy="3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6800">
                <a:latin typeface="Comfortaa"/>
                <a:ea typeface="Comfortaa"/>
                <a:cs typeface="Comfortaa"/>
                <a:sym typeface="Comfortaa"/>
              </a:rPr>
              <a:t>Stahujte zdarma na našich stránkách: </a:t>
            </a:r>
            <a:r>
              <a:rPr b="1" lang="cs" sz="68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vacicezlavice.cz</a:t>
            </a:r>
            <a:endParaRPr b="1" sz="680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kritérium pro dělitelnost 3 a 6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zdvojené souhlásky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psaní skupin bje/bě, vje/vě, pě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číslovky určité a neurčité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předpony s/z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shoda přísudku s podmětem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věta jednoduchá a souvětí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-3452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7350">
                <a:latin typeface="Comfortaa"/>
                <a:ea typeface="Comfortaa"/>
                <a:cs typeface="Comfortaa"/>
                <a:sym typeface="Comfortaa"/>
              </a:rPr>
              <a:t>vyvození vzorů rodu středního</a:t>
            </a:r>
            <a:endParaRPr sz="73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4">
            <a:alphaModFix/>
          </a:blip>
          <a:srcRect b="-4449" l="4040" r="-4040" t="4450"/>
          <a:stretch/>
        </p:blipFill>
        <p:spPr>
          <a:xfrm>
            <a:off x="7306754" y="304925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Byli jste spokojeni? Můžete nás podpořit libovolným příspěvkem :)</a:t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400" y="2041575"/>
            <a:ext cx="2577650" cy="25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4">
            <a:alphaModFix/>
          </a:blip>
          <a:srcRect b="-4449" l="4040" r="-4040" t="4450"/>
          <a:stretch/>
        </p:blipFill>
        <p:spPr>
          <a:xfrm>
            <a:off x="5309654" y="3132225"/>
            <a:ext cx="1616345" cy="171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8050" y="2094450"/>
            <a:ext cx="5119550" cy="9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nechat žáky učivo vyvodit?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492950" y="1678975"/>
            <a:ext cx="7505700" cy="29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464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70"/>
              <a:buFont typeface="Comfortaa"/>
              <a:buChar char="●"/>
            </a:pP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Žáci mají </a:t>
            </a:r>
            <a:r>
              <a:rPr b="1" lang="cs" sz="1670">
                <a:latin typeface="Comfortaa"/>
                <a:ea typeface="Comfortaa"/>
                <a:cs typeface="Comfortaa"/>
                <a:sym typeface="Comfortaa"/>
              </a:rPr>
              <a:t>radost z objevování </a:t>
            </a: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a z toho, že to dokázali sami.</a:t>
            </a:r>
            <a:endParaRPr sz="1670">
              <a:latin typeface="Comfortaa"/>
              <a:ea typeface="Comfortaa"/>
              <a:cs typeface="Comfortaa"/>
              <a:sym typeface="Comfortaa"/>
            </a:endParaRPr>
          </a:p>
          <a:p>
            <a:pPr indent="-33464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70"/>
              <a:buFont typeface="Comfortaa"/>
              <a:buChar char="●"/>
            </a:pP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Objevené poznatky jsou </a:t>
            </a:r>
            <a:r>
              <a:rPr b="1" lang="cs" sz="1670">
                <a:latin typeface="Comfortaa"/>
                <a:ea typeface="Comfortaa"/>
                <a:cs typeface="Comfortaa"/>
                <a:sym typeface="Comfortaa"/>
              </a:rPr>
              <a:t>trvalejší</a:t>
            </a: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 než poznatky předané.</a:t>
            </a:r>
            <a:endParaRPr sz="1670">
              <a:latin typeface="Comfortaa"/>
              <a:ea typeface="Comfortaa"/>
              <a:cs typeface="Comfortaa"/>
              <a:sym typeface="Comfortaa"/>
            </a:endParaRPr>
          </a:p>
          <a:p>
            <a:pPr indent="-33464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70"/>
              <a:buFont typeface="Comfortaa"/>
              <a:buChar char="●"/>
            </a:pP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Tento způsob práce rozvíjí </a:t>
            </a:r>
            <a:r>
              <a:rPr b="1" lang="cs" sz="1670">
                <a:latin typeface="Comfortaa"/>
                <a:ea typeface="Comfortaa"/>
                <a:cs typeface="Comfortaa"/>
                <a:sym typeface="Comfortaa"/>
              </a:rPr>
              <a:t>klíčové kompetence </a:t>
            </a: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k učení, řešení problémů, komunikativní, sociální a personální.</a:t>
            </a:r>
            <a:endParaRPr sz="1670">
              <a:latin typeface="Comfortaa"/>
              <a:ea typeface="Comfortaa"/>
              <a:cs typeface="Comfortaa"/>
              <a:sym typeface="Comfortaa"/>
            </a:endParaRPr>
          </a:p>
          <a:p>
            <a:pPr indent="-33464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70"/>
              <a:buFont typeface="Comfortaa"/>
              <a:buChar char="●"/>
            </a:pP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Žáci se učí </a:t>
            </a:r>
            <a:r>
              <a:rPr b="1" lang="cs" sz="1670">
                <a:latin typeface="Comfortaa"/>
                <a:ea typeface="Comfortaa"/>
                <a:cs typeface="Comfortaa"/>
                <a:sym typeface="Comfortaa"/>
              </a:rPr>
              <a:t>sdílet</a:t>
            </a: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 svůj názor, </a:t>
            </a:r>
            <a:r>
              <a:rPr b="1" lang="cs" sz="1670">
                <a:latin typeface="Comfortaa"/>
                <a:ea typeface="Comfortaa"/>
                <a:cs typeface="Comfortaa"/>
                <a:sym typeface="Comfortaa"/>
              </a:rPr>
              <a:t>argumentovat</a:t>
            </a: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 a </a:t>
            </a:r>
            <a:r>
              <a:rPr b="1" lang="cs" sz="1670">
                <a:latin typeface="Comfortaa"/>
                <a:ea typeface="Comfortaa"/>
                <a:cs typeface="Comfortaa"/>
                <a:sym typeface="Comfortaa"/>
              </a:rPr>
              <a:t>přijímat </a:t>
            </a: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názory ostatních.</a:t>
            </a:r>
            <a:endParaRPr sz="1670">
              <a:latin typeface="Comfortaa"/>
              <a:ea typeface="Comfortaa"/>
              <a:cs typeface="Comfortaa"/>
              <a:sym typeface="Comfortaa"/>
            </a:endParaRPr>
          </a:p>
          <a:p>
            <a:pPr indent="-33464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70"/>
              <a:buFont typeface="Comfortaa"/>
              <a:buChar char="●"/>
            </a:pPr>
            <a:r>
              <a:rPr lang="cs" sz="1670">
                <a:latin typeface="Comfortaa"/>
                <a:ea typeface="Comfortaa"/>
                <a:cs typeface="Comfortaa"/>
                <a:sym typeface="Comfortaa"/>
              </a:rPr>
              <a:t>Když to zvládli jednou sami, zvládnou to i podruhé.</a:t>
            </a:r>
            <a:endParaRPr sz="167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776" y="272250"/>
            <a:ext cx="1442498" cy="15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650" y="225725"/>
            <a:ext cx="1573875" cy="16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75" y="1472375"/>
            <a:ext cx="7130126" cy="319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 kroky k úspěchu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2940825" y="917775"/>
            <a:ext cx="4542900" cy="3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Napište si na jednotlivé lístečky tato slova: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OBJEVIT, VJET, OBĚH, VĚNEC, OBJEDNAT, ZPĚV, VJEZD, VĚDOMÍ, KVĚTINA, SVĚT, DŮVĚŘOVAT, PĚNA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Zkuste slova roztřídit podle nějakého kritéria do dvou skupin.</a:t>
            </a:r>
            <a:br>
              <a:rPr lang="cs" sz="1800">
                <a:latin typeface="Comfortaa"/>
                <a:ea typeface="Comfortaa"/>
                <a:cs typeface="Comfortaa"/>
                <a:sym typeface="Comfortaa"/>
              </a:rPr>
            </a:br>
            <a:endParaRPr sz="1800"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5" y="492500"/>
            <a:ext cx="245745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154" y="239650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3166575" y="1973250"/>
            <a:ext cx="3958200" cy="24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Podle čeho jste slova třídili? Jaký byl Váš klíč?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Co mají slova společného?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Zkuste své myšlenky zformulovat do věty.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50" y="636750"/>
            <a:ext cx="23622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2429" y="381000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3123075" y="1077600"/>
            <a:ext cx="40995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Vyznačte u všech slov jeho</a:t>
            </a: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 kořen.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Podívejte se nyní na své rozdělení slov. Chtěli byste něco změnit? Nějaké slovo přesunout?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Změnil se některé skupině klíč třídění?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50" y="615000"/>
            <a:ext cx="230505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2579" y="315775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3123075" y="885150"/>
            <a:ext cx="4088700" cy="35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Nyní nás čeká ověření našeho stanoveného pravidla v praxi.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Napište slova a doplňte je/ě:</a:t>
            </a:r>
            <a:br>
              <a:rPr lang="cs" sz="1800">
                <a:latin typeface="Comfortaa"/>
                <a:ea typeface="Comfortaa"/>
                <a:cs typeface="Comfortaa"/>
                <a:sym typeface="Comfortaa"/>
              </a:rPr>
            </a:br>
            <a:r>
              <a:rPr i="1" lang="cs" sz="1800">
                <a:latin typeface="Comfortaa"/>
                <a:ea typeface="Comfortaa"/>
                <a:cs typeface="Comfortaa"/>
                <a:sym typeface="Comfortaa"/>
              </a:rPr>
              <a:t>rychlý b__žec, zámořské ob__evy, žloutkový v__neček, kruhový ob__zd, v__zd do garáže, slavný v__dec,  známá zp__vačka.</a:t>
            </a:r>
            <a:endParaRPr i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800">
                <a:latin typeface="Comfortaa"/>
                <a:ea typeface="Comfortaa"/>
                <a:cs typeface="Comfortaa"/>
                <a:sym typeface="Comfortaa"/>
              </a:rPr>
              <a:t>reflexe</a:t>
            </a:r>
            <a:br>
              <a:rPr lang="cs" sz="1800">
                <a:latin typeface="Comfortaa"/>
                <a:ea typeface="Comfortaa"/>
                <a:cs typeface="Comfortaa"/>
                <a:sym typeface="Comfortaa"/>
              </a:rPr>
            </a:b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75" y="676913"/>
            <a:ext cx="2305050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2429" y="381000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co se zaměřit při tvorbě vyvození</a:t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819150" y="1610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najít</a:t>
            </a: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 před tvorbou aktivit jádro pudla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u</a:t>
            </a: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kazovat češtinu jako hru a zážitek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děti nechat pracovat ve skupině, aby se k přemýšlení </a:t>
            </a:r>
            <a:br>
              <a:rPr lang="cs" sz="1700">
                <a:latin typeface="Comfortaa"/>
                <a:ea typeface="Comfortaa"/>
                <a:cs typeface="Comfortaa"/>
                <a:sym typeface="Comfortaa"/>
              </a:rPr>
            </a:b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a manipulaci dostaly všechny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materiály připravovat jako kartičky, aby se usnadnila manipulace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klást důraz na sdílení, připravit si předem doplňující otázky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-"/>
            </a:pPr>
            <a:r>
              <a:rPr lang="cs" sz="1700">
                <a:latin typeface="Comfortaa"/>
                <a:ea typeface="Comfortaa"/>
                <a:cs typeface="Comfortaa"/>
                <a:sym typeface="Comfortaa"/>
              </a:rPr>
              <a:t>nechat děti jít vlastní cestou, i když by to byla třeba slepá ulička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304" y="283150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819150" y="6573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témata na vyvozování: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819150" y="1534000"/>
            <a:ext cx="7505700" cy="31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3750"/>
              <a:buFont typeface="Comfortaa"/>
              <a:buChar char="●"/>
            </a:pP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psaní ú/ů/u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3750"/>
              <a:buFont typeface="Comfortaa"/>
              <a:buChar char="●"/>
            </a:pP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tvrdé, měkké a obojetné souhlásky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vzory podstatných jmen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předpony s/z/vz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rovnice se zvířátky dědy Lesoně (Hejného metoda)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nauka o světě - např. vznik ČSR, třídění živočichů, prvky živé a neživé přírody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zdvojené souhlásky…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s" sz="1600">
                <a:latin typeface="Comfortaa"/>
                <a:ea typeface="Comfortaa"/>
                <a:cs typeface="Comfortaa"/>
                <a:sym typeface="Comfortaa"/>
              </a:rPr>
              <a:t>Pokládat si otázky: Lze látku vyvodit? Bude to pro žáky efektivní?</a:t>
            </a:r>
            <a:r>
              <a:rPr lang="cs" sz="16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954" y="278625"/>
            <a:ext cx="1616345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